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Kalam"/>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Kalam-bold.fntdata"/><Relationship Id="rId27" Type="http://schemas.openxmlformats.org/officeDocument/2006/relationships/font" Target="fonts/Kala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erriweather-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06cc201da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06cc201d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44ffa384a_6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44ffa384a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06cc201d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06cc201d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06cc201d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06cc201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06cc201da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06cc201d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06cc201da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06cc201d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06cc201da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06cc201d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06cc201da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06cc201d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44ffa384a_6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44ffa384a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44ffa384a_6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44ffa384a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showed three stocks of companies that related to Solar that we found on yahoo finance. Those are Canadian Solar Inc, SunPower Corp, and Daqo New Energy Corp. Looking at the trend of these three companies we can cle</a:t>
            </a:r>
            <a:r>
              <a:rPr lang="en"/>
              <a:t>arly see that there is a overall upward trend for Canadian Solar Inc and Daqo New Energy but not for SunPower. All three companies are based on high solar power generation countries (Canada, USA, China), many companies started 2007 which is when solar power generation began to happen around the world based on the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4828d5c90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4828d5c9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 our finding, we only focused on global-wided data but in order to have comprehensive knowledge, it is better to have more exploration into </a:t>
            </a:r>
            <a:r>
              <a:rPr lang="en"/>
              <a:t>continent-wised </a:t>
            </a:r>
            <a:r>
              <a:rPr lang="en"/>
              <a:t>and national-wised data. The </a:t>
            </a:r>
            <a:r>
              <a:rPr lang="en"/>
              <a:t>discovery</a:t>
            </a:r>
            <a:r>
              <a:rPr lang="en"/>
              <a:t> result might be different from our findings, but it will expand the expertise on Co2 emission and </a:t>
            </a:r>
            <a:r>
              <a:rPr lang="en"/>
              <a:t>solar</a:t>
            </a:r>
            <a:r>
              <a:rPr lang="en"/>
              <a:t> power industry. </a:t>
            </a:r>
            <a:endParaRPr/>
          </a:p>
          <a:p>
            <a:pPr indent="-317500" lvl="0" marL="457200" rtl="0" algn="l">
              <a:spcBef>
                <a:spcPts val="0"/>
              </a:spcBef>
              <a:spcAft>
                <a:spcPts val="0"/>
              </a:spcAft>
              <a:buSzPts val="1400"/>
              <a:buChar char="●"/>
            </a:pPr>
            <a:r>
              <a:rPr lang="en"/>
              <a:t>In the previous discussion, we are not to find all the stocks that related to solar power generation, so in further discussion there could be more discussion about other companies related to solar power generation where we only focus on three co</a:t>
            </a:r>
            <a:r>
              <a:rPr lang="en"/>
              <a:t>mpanies and there are much more in the industry to be explored and analyzed.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06cc201da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06cc201d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44ffa384a_6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44ffa384a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44ffa384a_6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44ffa384a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Indicates the relationship between climate change and solar power generation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056a22c8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056a22c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EXPONENTIAL TREND  WITH NO SEASONALITY. They started at a constant level for the first few year and have a sharp increase after a specific year.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CO2 emission are highly correlated with solar power industry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44ffa384a_6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44ffa384a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darker the color turn, the more terawatt are being used in that country </a:t>
            </a:r>
            <a:endParaRPr/>
          </a:p>
          <a:p>
            <a:pPr indent="0" lvl="0" marL="0" rtl="0" algn="l">
              <a:spcBef>
                <a:spcPts val="0"/>
              </a:spcBef>
              <a:spcAft>
                <a:spcPts val="0"/>
              </a:spcAft>
              <a:buNone/>
            </a:pPr>
            <a:r>
              <a:rPr lang="en"/>
              <a:t>US</a:t>
            </a:r>
            <a:endParaRPr/>
          </a:p>
          <a:p>
            <a:pPr indent="0" lvl="0" marL="0" rtl="0" algn="l">
              <a:spcBef>
                <a:spcPts val="0"/>
              </a:spcBef>
              <a:spcAft>
                <a:spcPts val="0"/>
              </a:spcAft>
              <a:buNone/>
            </a:pPr>
            <a:r>
              <a:rPr lang="en"/>
              <a:t>As the year goes on, we see that Germany and Japan are the second and third countries start using solar power. </a:t>
            </a:r>
            <a:endParaRPr/>
          </a:p>
          <a:p>
            <a:pPr indent="0" lvl="0" marL="0" rtl="0" algn="l">
              <a:spcBef>
                <a:spcPts val="0"/>
              </a:spcBef>
              <a:spcAft>
                <a:spcPts val="0"/>
              </a:spcAft>
              <a:buNone/>
            </a:pPr>
            <a:r>
              <a:rPr lang="en"/>
              <a:t>US, China, Germany and Japan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44ffa384a_6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44ffa384a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4308200" y="1991825"/>
            <a:ext cx="4226100" cy="1159800"/>
          </a:xfrm>
          <a:prstGeom prst="rect">
            <a:avLst/>
          </a:prstGeom>
        </p:spPr>
        <p:txBody>
          <a:bodyPr anchorCtr="0" anchor="ctr" bIns="0" lIns="0" spcFirstLastPara="1" rIns="0" wrap="square" tIns="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color texture">
  <p:cSld name="BLANK_1">
    <p:bg>
      <p:bgPr>
        <a:solidFill>
          <a:schemeClr val="lt1"/>
        </a:solidFill>
      </p:bgPr>
    </p:bg>
    <p:spTree>
      <p:nvGrpSpPr>
        <p:cNvPr id="42" name="Shape 42"/>
        <p:cNvGrpSpPr/>
        <p:nvPr/>
      </p:nvGrpSpPr>
      <p:grpSpPr>
        <a:xfrm>
          <a:off x="0" y="0"/>
          <a:ext cx="0" cy="0"/>
          <a:chOff x="0" y="0"/>
          <a:chExt cx="0" cy="0"/>
        </a:xfrm>
      </p:grpSpPr>
      <p:pic>
        <p:nvPicPr>
          <p:cNvPr id="43" name="Google Shape;4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308200" y="1735750"/>
            <a:ext cx="4150200" cy="1159800"/>
          </a:xfrm>
          <a:prstGeom prst="rect">
            <a:avLst/>
          </a:prstGeom>
        </p:spPr>
        <p:txBody>
          <a:bodyPr anchorCtr="0" anchor="b" bIns="0" lIns="0" spcFirstLastPara="1" rIns="0" wrap="square" tIns="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p:txBody>
      </p:sp>
      <p:sp>
        <p:nvSpPr>
          <p:cNvPr id="13" name="Google Shape;13;p3"/>
          <p:cNvSpPr txBox="1"/>
          <p:nvPr>
            <p:ph idx="1" type="subTitle"/>
          </p:nvPr>
        </p:nvSpPr>
        <p:spPr>
          <a:xfrm>
            <a:off x="4308200" y="2992452"/>
            <a:ext cx="41502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p:nvPr/>
        </p:nvSpPr>
        <p:spPr>
          <a:xfrm>
            <a:off x="3417825" y="200"/>
            <a:ext cx="5726100" cy="5143500"/>
          </a:xfrm>
          <a:prstGeom prst="rect">
            <a:avLst/>
          </a:prstGeom>
          <a:gradFill>
            <a:gsLst>
              <a:gs pos="0">
                <a:srgbClr val="FFFFFF">
                  <a:alpha val="0"/>
                </a:srgbClr>
              </a:gs>
              <a:gs pos="50000">
                <a:schemeClr val="lt1"/>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idx="1" type="body"/>
          </p:nvPr>
        </p:nvSpPr>
        <p:spPr>
          <a:xfrm>
            <a:off x="4384400" y="637800"/>
            <a:ext cx="4097400" cy="18948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i="1" sz="2400"/>
            </a:lvl1pPr>
            <a:lvl2pPr indent="-381000" lvl="1" marL="914400" rtl="0">
              <a:spcBef>
                <a:spcPts val="1000"/>
              </a:spcBef>
              <a:spcAft>
                <a:spcPts val="0"/>
              </a:spcAft>
              <a:buSzPts val="2400"/>
              <a:buChar char="○"/>
              <a:defRPr i="1" sz="2400"/>
            </a:lvl2pPr>
            <a:lvl3pPr indent="-381000" lvl="2" marL="1371600" rtl="0">
              <a:spcBef>
                <a:spcPts val="1000"/>
              </a:spcBef>
              <a:spcAft>
                <a:spcPts val="0"/>
              </a:spcAft>
              <a:buSzPts val="2400"/>
              <a:buChar char="■"/>
              <a:defRPr i="1" sz="2400"/>
            </a:lvl3pPr>
            <a:lvl4pPr indent="-381000" lvl="3" marL="1828800" rtl="0">
              <a:spcBef>
                <a:spcPts val="1000"/>
              </a:spcBef>
              <a:spcAft>
                <a:spcPts val="0"/>
              </a:spcAft>
              <a:buSzPts val="2400"/>
              <a:buChar char="●"/>
              <a:defRPr i="1" sz="2400"/>
            </a:lvl4pPr>
            <a:lvl5pPr indent="-381000" lvl="4" marL="2286000" rtl="0">
              <a:spcBef>
                <a:spcPts val="1000"/>
              </a:spcBef>
              <a:spcAft>
                <a:spcPts val="0"/>
              </a:spcAft>
              <a:buSzPts val="2400"/>
              <a:buChar char="○"/>
              <a:defRPr i="1" sz="2400"/>
            </a:lvl5pPr>
            <a:lvl6pPr indent="-381000" lvl="5" marL="2743200" rtl="0">
              <a:spcBef>
                <a:spcPts val="1000"/>
              </a:spcBef>
              <a:spcAft>
                <a:spcPts val="0"/>
              </a:spcAft>
              <a:buSzPts val="2400"/>
              <a:buChar char="■"/>
              <a:defRPr i="1" sz="2400"/>
            </a:lvl6pPr>
            <a:lvl7pPr indent="-381000" lvl="6" marL="3200400" rtl="0">
              <a:spcBef>
                <a:spcPts val="1000"/>
              </a:spcBef>
              <a:spcAft>
                <a:spcPts val="0"/>
              </a:spcAft>
              <a:buSzPts val="2400"/>
              <a:buChar char="●"/>
              <a:defRPr i="1" sz="2400"/>
            </a:lvl7pPr>
            <a:lvl8pPr indent="-381000" lvl="7" marL="3657600" rtl="0">
              <a:spcBef>
                <a:spcPts val="1000"/>
              </a:spcBef>
              <a:spcAft>
                <a:spcPts val="0"/>
              </a:spcAft>
              <a:buSzPts val="2400"/>
              <a:buChar char="○"/>
              <a:defRPr i="1" sz="2400"/>
            </a:lvl8pPr>
            <a:lvl9pPr indent="-381000" lvl="8" marL="4114800">
              <a:spcBef>
                <a:spcPts val="1000"/>
              </a:spcBef>
              <a:spcAft>
                <a:spcPts val="1000"/>
              </a:spcAft>
              <a:buSzPts val="2400"/>
              <a:buChar char="■"/>
              <a:defRPr i="1" sz="2400"/>
            </a:lvl9pPr>
          </a:lstStyle>
          <a:p/>
        </p:txBody>
      </p:sp>
      <p:sp>
        <p:nvSpPr>
          <p:cNvPr id="17" name="Google Shape;17;p4"/>
          <p:cNvSpPr txBox="1"/>
          <p:nvPr/>
        </p:nvSpPr>
        <p:spPr>
          <a:xfrm>
            <a:off x="3851000" y="476575"/>
            <a:ext cx="12423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accent2"/>
                </a:solidFill>
                <a:latin typeface="Kalam"/>
                <a:ea typeface="Kalam"/>
                <a:cs typeface="Kalam"/>
                <a:sym typeface="Kalam"/>
              </a:rPr>
              <a:t>“</a:t>
            </a:r>
            <a:endParaRPr sz="7200">
              <a:solidFill>
                <a:schemeClr val="accent2"/>
              </a:solidFill>
              <a:latin typeface="Kalam"/>
              <a:ea typeface="Kalam"/>
              <a:cs typeface="Kalam"/>
              <a:sym typeface="Kalam"/>
            </a:endParaRPr>
          </a:p>
        </p:txBody>
      </p:sp>
      <p:sp>
        <p:nvSpPr>
          <p:cNvPr id="18" name="Google Shape;18;p4"/>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4115700" y="205975"/>
            <a:ext cx="4571100" cy="857400"/>
          </a:xfrm>
          <a:prstGeom prst="rect">
            <a:avLst/>
          </a:prstGeom>
        </p:spPr>
        <p:txBody>
          <a:bodyPr anchorCtr="0" anchor="b"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1" name="Google Shape;21;p5"/>
          <p:cNvSpPr txBox="1"/>
          <p:nvPr>
            <p:ph idx="1" type="body"/>
          </p:nvPr>
        </p:nvSpPr>
        <p:spPr>
          <a:xfrm>
            <a:off x="4115700" y="1338300"/>
            <a:ext cx="4571100" cy="3411600"/>
          </a:xfrm>
          <a:prstGeom prst="rect">
            <a:avLst/>
          </a:prstGeom>
        </p:spPr>
        <p:txBody>
          <a:bodyPr anchorCtr="0" anchor="t" bIns="0" lIns="0" spcFirstLastPara="1" rIns="0" wrap="square" tIns="0">
            <a:noAutofit/>
          </a:bodyPr>
          <a:lstStyle>
            <a:lvl1pPr indent="-355600" lvl="0" marL="457200">
              <a:spcBef>
                <a:spcPts val="0"/>
              </a:spcBef>
              <a:spcAft>
                <a:spcPts val="0"/>
              </a:spcAft>
              <a:buSzPts val="2000"/>
              <a:buChar char="⪢"/>
              <a:defRPr/>
            </a:lvl1pPr>
            <a:lvl2pPr indent="-355600" lvl="1" marL="914400">
              <a:spcBef>
                <a:spcPts val="1000"/>
              </a:spcBef>
              <a:spcAft>
                <a:spcPts val="0"/>
              </a:spcAft>
              <a:buSzPts val="2000"/>
              <a:buChar char="○"/>
              <a:defRPr/>
            </a:lvl2pPr>
            <a:lvl3pPr indent="-355600" lvl="2" marL="1371600">
              <a:spcBef>
                <a:spcPts val="1000"/>
              </a:spcBef>
              <a:spcAft>
                <a:spcPts val="0"/>
              </a:spcAft>
              <a:buSzPts val="2000"/>
              <a:buChar char="■"/>
              <a:defRPr/>
            </a:lvl3pPr>
            <a:lvl4pPr indent="-355600" lvl="3" marL="1828800">
              <a:spcBef>
                <a:spcPts val="1000"/>
              </a:spcBef>
              <a:spcAft>
                <a:spcPts val="0"/>
              </a:spcAft>
              <a:buSzPts val="2000"/>
              <a:buChar char="●"/>
              <a:defRPr/>
            </a:lvl4pPr>
            <a:lvl5pPr indent="-355600" lvl="4" marL="2286000">
              <a:spcBef>
                <a:spcPts val="1000"/>
              </a:spcBef>
              <a:spcAft>
                <a:spcPts val="0"/>
              </a:spcAft>
              <a:buSzPts val="2000"/>
              <a:buChar char="○"/>
              <a:defRPr/>
            </a:lvl5pPr>
            <a:lvl6pPr indent="-355600" lvl="5" marL="2743200">
              <a:spcBef>
                <a:spcPts val="1000"/>
              </a:spcBef>
              <a:spcAft>
                <a:spcPts val="0"/>
              </a:spcAft>
              <a:buSzPts val="2000"/>
              <a:buChar char="■"/>
              <a:defRPr/>
            </a:lvl6pPr>
            <a:lvl7pPr indent="-355600" lvl="6" marL="3200400">
              <a:spcBef>
                <a:spcPts val="1000"/>
              </a:spcBef>
              <a:spcAft>
                <a:spcPts val="0"/>
              </a:spcAft>
              <a:buSzPts val="2000"/>
              <a:buChar char="●"/>
              <a:defRPr/>
            </a:lvl7pPr>
            <a:lvl8pPr indent="-355600" lvl="7" marL="3657600">
              <a:spcBef>
                <a:spcPts val="1000"/>
              </a:spcBef>
              <a:spcAft>
                <a:spcPts val="0"/>
              </a:spcAft>
              <a:buSzPts val="2000"/>
              <a:buChar char="○"/>
              <a:defRPr/>
            </a:lvl8pPr>
            <a:lvl9pPr indent="-355600" lvl="8" marL="4114800">
              <a:spcBef>
                <a:spcPts val="1000"/>
              </a:spcBef>
              <a:spcAft>
                <a:spcPts val="1000"/>
              </a:spcAft>
              <a:buSzPts val="2000"/>
              <a:buChar char="■"/>
              <a:defRPr/>
            </a:lvl9pPr>
          </a:lstStyle>
          <a:p/>
        </p:txBody>
      </p:sp>
      <p:sp>
        <p:nvSpPr>
          <p:cNvPr id="22" name="Google Shape;22;p5"/>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854150" y="205975"/>
            <a:ext cx="5832600" cy="857400"/>
          </a:xfrm>
          <a:prstGeom prst="rect">
            <a:avLst/>
          </a:prstGeom>
        </p:spPr>
        <p:txBody>
          <a:bodyPr anchorCtr="0" anchor="b"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 name="Google Shape;25;p6"/>
          <p:cNvSpPr txBox="1"/>
          <p:nvPr>
            <p:ph idx="1" type="body"/>
          </p:nvPr>
        </p:nvSpPr>
        <p:spPr>
          <a:xfrm>
            <a:off x="2854175" y="1333125"/>
            <a:ext cx="2831100" cy="34596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sz="1800"/>
            </a:lvl1pPr>
            <a:lvl2pPr indent="-342900" lvl="1" marL="914400">
              <a:spcBef>
                <a:spcPts val="1000"/>
              </a:spcBef>
              <a:spcAft>
                <a:spcPts val="0"/>
              </a:spcAft>
              <a:buSzPts val="1800"/>
              <a:buChar char="○"/>
              <a:defRPr sz="1800"/>
            </a:lvl2pPr>
            <a:lvl3pPr indent="-342900" lvl="2" marL="1371600">
              <a:spcBef>
                <a:spcPts val="1000"/>
              </a:spcBef>
              <a:spcAft>
                <a:spcPts val="0"/>
              </a:spcAft>
              <a:buSzPts val="1800"/>
              <a:buChar char="■"/>
              <a:defRPr sz="1800"/>
            </a:lvl3pPr>
            <a:lvl4pPr indent="-342900" lvl="3" marL="1828800">
              <a:spcBef>
                <a:spcPts val="1000"/>
              </a:spcBef>
              <a:spcAft>
                <a:spcPts val="0"/>
              </a:spcAft>
              <a:buSzPts val="1800"/>
              <a:buChar char="●"/>
              <a:defRPr sz="1800"/>
            </a:lvl4pPr>
            <a:lvl5pPr indent="-342900" lvl="4" marL="2286000">
              <a:spcBef>
                <a:spcPts val="1000"/>
              </a:spcBef>
              <a:spcAft>
                <a:spcPts val="0"/>
              </a:spcAft>
              <a:buSzPts val="1800"/>
              <a:buChar char="○"/>
              <a:defRPr sz="1800"/>
            </a:lvl5pPr>
            <a:lvl6pPr indent="-342900" lvl="5" marL="2743200">
              <a:spcBef>
                <a:spcPts val="1000"/>
              </a:spcBef>
              <a:spcAft>
                <a:spcPts val="0"/>
              </a:spcAft>
              <a:buSzPts val="1800"/>
              <a:buChar char="■"/>
              <a:defRPr sz="1800"/>
            </a:lvl6pPr>
            <a:lvl7pPr indent="-342900" lvl="6" marL="3200400">
              <a:spcBef>
                <a:spcPts val="1000"/>
              </a:spcBef>
              <a:spcAft>
                <a:spcPts val="0"/>
              </a:spcAft>
              <a:buSzPts val="1800"/>
              <a:buChar char="●"/>
              <a:defRPr sz="1800"/>
            </a:lvl7pPr>
            <a:lvl8pPr indent="-342900" lvl="7" marL="3657600">
              <a:spcBef>
                <a:spcPts val="1000"/>
              </a:spcBef>
              <a:spcAft>
                <a:spcPts val="0"/>
              </a:spcAft>
              <a:buSzPts val="1800"/>
              <a:buChar char="○"/>
              <a:defRPr sz="1800"/>
            </a:lvl8pPr>
            <a:lvl9pPr indent="-342900" lvl="8" marL="4114800">
              <a:spcBef>
                <a:spcPts val="1000"/>
              </a:spcBef>
              <a:spcAft>
                <a:spcPts val="1000"/>
              </a:spcAft>
              <a:buSzPts val="1800"/>
              <a:buChar char="■"/>
              <a:defRPr sz="1800"/>
            </a:lvl9pPr>
          </a:lstStyle>
          <a:p/>
        </p:txBody>
      </p:sp>
      <p:sp>
        <p:nvSpPr>
          <p:cNvPr id="26" name="Google Shape;26;p6"/>
          <p:cNvSpPr txBox="1"/>
          <p:nvPr>
            <p:ph idx="2" type="body"/>
          </p:nvPr>
        </p:nvSpPr>
        <p:spPr>
          <a:xfrm>
            <a:off x="5855725" y="1333125"/>
            <a:ext cx="2831100" cy="34596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sz="1800"/>
            </a:lvl1pPr>
            <a:lvl2pPr indent="-342900" lvl="1" marL="914400">
              <a:spcBef>
                <a:spcPts val="1000"/>
              </a:spcBef>
              <a:spcAft>
                <a:spcPts val="0"/>
              </a:spcAft>
              <a:buSzPts val="1800"/>
              <a:buChar char="○"/>
              <a:defRPr sz="1800"/>
            </a:lvl2pPr>
            <a:lvl3pPr indent="-342900" lvl="2" marL="1371600">
              <a:spcBef>
                <a:spcPts val="1000"/>
              </a:spcBef>
              <a:spcAft>
                <a:spcPts val="0"/>
              </a:spcAft>
              <a:buSzPts val="1800"/>
              <a:buChar char="■"/>
              <a:defRPr sz="1800"/>
            </a:lvl3pPr>
            <a:lvl4pPr indent="-342900" lvl="3" marL="1828800">
              <a:spcBef>
                <a:spcPts val="1000"/>
              </a:spcBef>
              <a:spcAft>
                <a:spcPts val="0"/>
              </a:spcAft>
              <a:buSzPts val="1800"/>
              <a:buChar char="●"/>
              <a:defRPr sz="1800"/>
            </a:lvl4pPr>
            <a:lvl5pPr indent="-342900" lvl="4" marL="2286000">
              <a:spcBef>
                <a:spcPts val="1000"/>
              </a:spcBef>
              <a:spcAft>
                <a:spcPts val="0"/>
              </a:spcAft>
              <a:buSzPts val="1800"/>
              <a:buChar char="○"/>
              <a:defRPr sz="1800"/>
            </a:lvl5pPr>
            <a:lvl6pPr indent="-342900" lvl="5" marL="2743200">
              <a:spcBef>
                <a:spcPts val="1000"/>
              </a:spcBef>
              <a:spcAft>
                <a:spcPts val="0"/>
              </a:spcAft>
              <a:buSzPts val="1800"/>
              <a:buChar char="■"/>
              <a:defRPr sz="1800"/>
            </a:lvl6pPr>
            <a:lvl7pPr indent="-342900" lvl="6" marL="3200400">
              <a:spcBef>
                <a:spcPts val="1000"/>
              </a:spcBef>
              <a:spcAft>
                <a:spcPts val="0"/>
              </a:spcAft>
              <a:buSzPts val="1800"/>
              <a:buChar char="●"/>
              <a:defRPr sz="1800"/>
            </a:lvl7pPr>
            <a:lvl8pPr indent="-342900" lvl="7" marL="3657600">
              <a:spcBef>
                <a:spcPts val="1000"/>
              </a:spcBef>
              <a:spcAft>
                <a:spcPts val="0"/>
              </a:spcAft>
              <a:buSzPts val="1800"/>
              <a:buChar char="○"/>
              <a:defRPr sz="1800"/>
            </a:lvl8pPr>
            <a:lvl9pPr indent="-342900" lvl="8" marL="4114800">
              <a:spcBef>
                <a:spcPts val="1000"/>
              </a:spcBef>
              <a:spcAft>
                <a:spcPts val="1000"/>
              </a:spcAft>
              <a:buSzPts val="1800"/>
              <a:buChar char="■"/>
              <a:defRPr sz="1800"/>
            </a:lvl9pPr>
          </a:lstStyle>
          <a:p/>
        </p:txBody>
      </p:sp>
      <p:sp>
        <p:nvSpPr>
          <p:cNvPr id="27" name="Google Shape;27;p6"/>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2854150" y="205975"/>
            <a:ext cx="5832600" cy="8574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0" name="Google Shape;30;p7"/>
          <p:cNvSpPr txBox="1"/>
          <p:nvPr>
            <p:ph idx="1" type="body"/>
          </p:nvPr>
        </p:nvSpPr>
        <p:spPr>
          <a:xfrm>
            <a:off x="2854150" y="1333125"/>
            <a:ext cx="1859400" cy="3459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sz="1600"/>
            </a:lvl2pPr>
            <a:lvl3pPr indent="-330200" lvl="2" marL="1371600" rtl="0">
              <a:spcBef>
                <a:spcPts val="1000"/>
              </a:spcBef>
              <a:spcAft>
                <a:spcPts val="0"/>
              </a:spcAft>
              <a:buSzPts val="1600"/>
              <a:buChar char="■"/>
              <a:defRPr sz="1600"/>
            </a:lvl3pPr>
            <a:lvl4pPr indent="-330200" lvl="3" marL="1828800" rtl="0">
              <a:spcBef>
                <a:spcPts val="1000"/>
              </a:spcBef>
              <a:spcAft>
                <a:spcPts val="0"/>
              </a:spcAft>
              <a:buSzPts val="1600"/>
              <a:buChar char="●"/>
              <a:defRPr sz="1600"/>
            </a:lvl4pPr>
            <a:lvl5pPr indent="-330200" lvl="4" marL="2286000" rtl="0">
              <a:spcBef>
                <a:spcPts val="1000"/>
              </a:spcBef>
              <a:spcAft>
                <a:spcPts val="0"/>
              </a:spcAft>
              <a:buSzPts val="1600"/>
              <a:buChar char="○"/>
              <a:defRPr sz="1600"/>
            </a:lvl5pPr>
            <a:lvl6pPr indent="-330200" lvl="5" marL="2743200" rtl="0">
              <a:spcBef>
                <a:spcPts val="1000"/>
              </a:spcBef>
              <a:spcAft>
                <a:spcPts val="0"/>
              </a:spcAft>
              <a:buSzPts val="1600"/>
              <a:buChar char="■"/>
              <a:defRPr sz="1600"/>
            </a:lvl6pPr>
            <a:lvl7pPr indent="-330200" lvl="6" marL="3200400" rtl="0">
              <a:spcBef>
                <a:spcPts val="1000"/>
              </a:spcBef>
              <a:spcAft>
                <a:spcPts val="0"/>
              </a:spcAft>
              <a:buSzPts val="1600"/>
              <a:buChar char="●"/>
              <a:defRPr sz="1600"/>
            </a:lvl7pPr>
            <a:lvl8pPr indent="-330200" lvl="7" marL="3657600" rtl="0">
              <a:spcBef>
                <a:spcPts val="1000"/>
              </a:spcBef>
              <a:spcAft>
                <a:spcPts val="0"/>
              </a:spcAft>
              <a:buSzPts val="1600"/>
              <a:buChar char="○"/>
              <a:defRPr sz="1600"/>
            </a:lvl8pPr>
            <a:lvl9pPr indent="-330200" lvl="8" marL="4114800" rtl="0">
              <a:spcBef>
                <a:spcPts val="1000"/>
              </a:spcBef>
              <a:spcAft>
                <a:spcPts val="1000"/>
              </a:spcAft>
              <a:buSzPts val="1600"/>
              <a:buChar char="■"/>
              <a:defRPr sz="1600"/>
            </a:lvl9pPr>
          </a:lstStyle>
          <a:p/>
        </p:txBody>
      </p:sp>
      <p:sp>
        <p:nvSpPr>
          <p:cNvPr id="31" name="Google Shape;31;p7"/>
          <p:cNvSpPr txBox="1"/>
          <p:nvPr>
            <p:ph idx="2" type="body"/>
          </p:nvPr>
        </p:nvSpPr>
        <p:spPr>
          <a:xfrm>
            <a:off x="4808736" y="1333125"/>
            <a:ext cx="1859400" cy="3459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sz="1600"/>
            </a:lvl2pPr>
            <a:lvl3pPr indent="-330200" lvl="2" marL="1371600" rtl="0">
              <a:spcBef>
                <a:spcPts val="1000"/>
              </a:spcBef>
              <a:spcAft>
                <a:spcPts val="0"/>
              </a:spcAft>
              <a:buSzPts val="1600"/>
              <a:buChar char="■"/>
              <a:defRPr sz="1600"/>
            </a:lvl3pPr>
            <a:lvl4pPr indent="-330200" lvl="3" marL="1828800" rtl="0">
              <a:spcBef>
                <a:spcPts val="1000"/>
              </a:spcBef>
              <a:spcAft>
                <a:spcPts val="0"/>
              </a:spcAft>
              <a:buSzPts val="1600"/>
              <a:buChar char="●"/>
              <a:defRPr sz="1600"/>
            </a:lvl4pPr>
            <a:lvl5pPr indent="-330200" lvl="4" marL="2286000" rtl="0">
              <a:spcBef>
                <a:spcPts val="1000"/>
              </a:spcBef>
              <a:spcAft>
                <a:spcPts val="0"/>
              </a:spcAft>
              <a:buSzPts val="1600"/>
              <a:buChar char="○"/>
              <a:defRPr sz="1600"/>
            </a:lvl5pPr>
            <a:lvl6pPr indent="-330200" lvl="5" marL="2743200" rtl="0">
              <a:spcBef>
                <a:spcPts val="1000"/>
              </a:spcBef>
              <a:spcAft>
                <a:spcPts val="0"/>
              </a:spcAft>
              <a:buSzPts val="1600"/>
              <a:buChar char="■"/>
              <a:defRPr sz="1600"/>
            </a:lvl6pPr>
            <a:lvl7pPr indent="-330200" lvl="6" marL="3200400" rtl="0">
              <a:spcBef>
                <a:spcPts val="1000"/>
              </a:spcBef>
              <a:spcAft>
                <a:spcPts val="0"/>
              </a:spcAft>
              <a:buSzPts val="1600"/>
              <a:buChar char="●"/>
              <a:defRPr sz="1600"/>
            </a:lvl7pPr>
            <a:lvl8pPr indent="-330200" lvl="7" marL="3657600" rtl="0">
              <a:spcBef>
                <a:spcPts val="1000"/>
              </a:spcBef>
              <a:spcAft>
                <a:spcPts val="0"/>
              </a:spcAft>
              <a:buSzPts val="1600"/>
              <a:buChar char="○"/>
              <a:defRPr sz="1600"/>
            </a:lvl8pPr>
            <a:lvl9pPr indent="-330200" lvl="8" marL="4114800" rtl="0">
              <a:spcBef>
                <a:spcPts val="1000"/>
              </a:spcBef>
              <a:spcAft>
                <a:spcPts val="1000"/>
              </a:spcAft>
              <a:buSzPts val="1600"/>
              <a:buChar char="■"/>
              <a:defRPr sz="1600"/>
            </a:lvl9pPr>
          </a:lstStyle>
          <a:p/>
        </p:txBody>
      </p:sp>
      <p:sp>
        <p:nvSpPr>
          <p:cNvPr id="32" name="Google Shape;32;p7"/>
          <p:cNvSpPr txBox="1"/>
          <p:nvPr>
            <p:ph idx="3" type="body"/>
          </p:nvPr>
        </p:nvSpPr>
        <p:spPr>
          <a:xfrm>
            <a:off x="6763323" y="1333125"/>
            <a:ext cx="1859400" cy="3459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sz="1600"/>
            </a:lvl2pPr>
            <a:lvl3pPr indent="-330200" lvl="2" marL="1371600" rtl="0">
              <a:spcBef>
                <a:spcPts val="1000"/>
              </a:spcBef>
              <a:spcAft>
                <a:spcPts val="0"/>
              </a:spcAft>
              <a:buSzPts val="1600"/>
              <a:buChar char="■"/>
              <a:defRPr sz="1600"/>
            </a:lvl3pPr>
            <a:lvl4pPr indent="-330200" lvl="3" marL="1828800" rtl="0">
              <a:spcBef>
                <a:spcPts val="1000"/>
              </a:spcBef>
              <a:spcAft>
                <a:spcPts val="0"/>
              </a:spcAft>
              <a:buSzPts val="1600"/>
              <a:buChar char="●"/>
              <a:defRPr sz="1600"/>
            </a:lvl4pPr>
            <a:lvl5pPr indent="-330200" lvl="4" marL="2286000" rtl="0">
              <a:spcBef>
                <a:spcPts val="1000"/>
              </a:spcBef>
              <a:spcAft>
                <a:spcPts val="0"/>
              </a:spcAft>
              <a:buSzPts val="1600"/>
              <a:buChar char="○"/>
              <a:defRPr sz="1600"/>
            </a:lvl5pPr>
            <a:lvl6pPr indent="-330200" lvl="5" marL="2743200" rtl="0">
              <a:spcBef>
                <a:spcPts val="1000"/>
              </a:spcBef>
              <a:spcAft>
                <a:spcPts val="0"/>
              </a:spcAft>
              <a:buSzPts val="1600"/>
              <a:buChar char="■"/>
              <a:defRPr sz="1600"/>
            </a:lvl6pPr>
            <a:lvl7pPr indent="-330200" lvl="6" marL="3200400" rtl="0">
              <a:spcBef>
                <a:spcPts val="1000"/>
              </a:spcBef>
              <a:spcAft>
                <a:spcPts val="0"/>
              </a:spcAft>
              <a:buSzPts val="1600"/>
              <a:buChar char="●"/>
              <a:defRPr sz="1600"/>
            </a:lvl7pPr>
            <a:lvl8pPr indent="-330200" lvl="7" marL="3657600" rtl="0">
              <a:spcBef>
                <a:spcPts val="1000"/>
              </a:spcBef>
              <a:spcAft>
                <a:spcPts val="0"/>
              </a:spcAft>
              <a:buSzPts val="1600"/>
              <a:buChar char="○"/>
              <a:defRPr sz="1600"/>
            </a:lvl8pPr>
            <a:lvl9pPr indent="-330200" lvl="8" marL="4114800" rtl="0">
              <a:spcBef>
                <a:spcPts val="1000"/>
              </a:spcBef>
              <a:spcAft>
                <a:spcPts val="1000"/>
              </a:spcAft>
              <a:buSzPts val="1600"/>
              <a:buChar char="■"/>
              <a:defRPr sz="1600"/>
            </a:lvl9pPr>
          </a:lstStyle>
          <a:p/>
        </p:txBody>
      </p:sp>
      <p:sp>
        <p:nvSpPr>
          <p:cNvPr id="33" name="Google Shape;33;p7"/>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115700" y="205975"/>
            <a:ext cx="4571100" cy="857400"/>
          </a:xfrm>
          <a:prstGeom prst="rect">
            <a:avLst/>
          </a:prstGeom>
        </p:spPr>
        <p:txBody>
          <a:bodyPr anchorCtr="0" anchor="b"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6" name="Google Shape;36;p8"/>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9"/>
          <p:cNvSpPr txBox="1"/>
          <p:nvPr>
            <p:ph idx="1" type="body"/>
          </p:nvPr>
        </p:nvSpPr>
        <p:spPr>
          <a:xfrm>
            <a:off x="4115700" y="4406300"/>
            <a:ext cx="4571100" cy="519600"/>
          </a:xfrm>
          <a:prstGeom prst="rect">
            <a:avLst/>
          </a:prstGeom>
        </p:spPr>
        <p:txBody>
          <a:bodyPr anchorCtr="0" anchor="t" bIns="0" lIns="0" spcFirstLastPara="1" rIns="0" wrap="square" tIns="0">
            <a:noAutofit/>
          </a:bodyPr>
          <a:lstStyle>
            <a:lvl1pPr indent="-228600" lvl="0" marL="457200">
              <a:spcBef>
                <a:spcPts val="360"/>
              </a:spcBef>
              <a:spcAft>
                <a:spcPts val="1000"/>
              </a:spcAft>
              <a:buSzPts val="1600"/>
              <a:buNone/>
              <a:defRPr sz="1600"/>
            </a:lvl1pPr>
          </a:lstStyle>
          <a:p/>
        </p:txBody>
      </p:sp>
      <p:sp>
        <p:nvSpPr>
          <p:cNvPr id="39" name="Google Shape;39;p9"/>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10"/>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15700" y="205975"/>
            <a:ext cx="45711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p:txBody>
      </p:sp>
      <p:sp>
        <p:nvSpPr>
          <p:cNvPr id="7" name="Google Shape;7;p1"/>
          <p:cNvSpPr txBox="1"/>
          <p:nvPr>
            <p:ph idx="1" type="body"/>
          </p:nvPr>
        </p:nvSpPr>
        <p:spPr>
          <a:xfrm>
            <a:off x="4115700" y="1338300"/>
            <a:ext cx="4571100" cy="3411600"/>
          </a:xfrm>
          <a:prstGeom prst="rect">
            <a:avLst/>
          </a:prstGeom>
          <a:noFill/>
          <a:ln>
            <a:noFill/>
          </a:ln>
        </p:spPr>
        <p:txBody>
          <a:bodyPr anchorCtr="0" anchor="t" bIns="0" lIns="0" spcFirstLastPara="1" rIns="0" wrap="square" tIns="0">
            <a:noAutofit/>
          </a:bodyPr>
          <a:lstStyle>
            <a:lvl1pPr indent="-355600" lvl="0" marL="4572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indent="-355600" lvl="1" marL="9144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indent="-355600" lvl="2" marL="1371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indent="-355600" lvl="3" marL="18288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indent="-355600" lvl="4" marL="22860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indent="-355600" lvl="5" marL="27432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indent="-355600" lvl="6" marL="32004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indent="-355600" lvl="7" marL="3657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indent="-355600" lvl="8" marL="41148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152409" y="4749901"/>
            <a:ext cx="548700" cy="393600"/>
          </a:xfrm>
          <a:prstGeom prst="rect">
            <a:avLst/>
          </a:prstGeom>
          <a:noFill/>
          <a:ln>
            <a:noFill/>
          </a:ln>
        </p:spPr>
        <p:txBody>
          <a:bodyPr anchorCtr="0" anchor="ctr" bIns="0" lIns="0" spcFirstLastPara="1" rIns="0" wrap="square" tIns="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drive.google.com/file/d/1fQ4J2nqmW68cS9imkzbpvLEbAVwXNLf7/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2"/>
          <p:cNvSpPr txBox="1"/>
          <p:nvPr>
            <p:ph type="ctrTitle"/>
          </p:nvPr>
        </p:nvSpPr>
        <p:spPr>
          <a:xfrm>
            <a:off x="4524400" y="1500625"/>
            <a:ext cx="4941900" cy="9918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3200"/>
              <a:t>Impact</a:t>
            </a:r>
            <a:r>
              <a:rPr lang="en" sz="3200"/>
              <a:t> of Climate Change on Solar Power Industry</a:t>
            </a:r>
            <a:endParaRPr sz="3200"/>
          </a:p>
        </p:txBody>
      </p:sp>
      <p:sp>
        <p:nvSpPr>
          <p:cNvPr id="50" name="Google Shape;50;p12"/>
          <p:cNvSpPr txBox="1"/>
          <p:nvPr>
            <p:ph type="ctrTitle"/>
          </p:nvPr>
        </p:nvSpPr>
        <p:spPr>
          <a:xfrm>
            <a:off x="4313650" y="3062400"/>
            <a:ext cx="4653000" cy="714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1500"/>
              <a:t>Yutong Li, Xin Chen, Olina Song, Jerri Zhou</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4294967295" type="title"/>
          </p:nvPr>
        </p:nvSpPr>
        <p:spPr>
          <a:xfrm>
            <a:off x="518225" y="519550"/>
            <a:ext cx="4754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CO2 Emission Forecasting</a:t>
            </a:r>
            <a:endParaRPr>
              <a:solidFill>
                <a:schemeClr val="dk1"/>
              </a:solidFill>
            </a:endParaRPr>
          </a:p>
        </p:txBody>
      </p:sp>
      <p:sp>
        <p:nvSpPr>
          <p:cNvPr id="114" name="Google Shape;114;p21"/>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3">
            <a:alphaModFix/>
          </a:blip>
          <a:stretch>
            <a:fillRect/>
          </a:stretch>
        </p:blipFill>
        <p:spPr>
          <a:xfrm>
            <a:off x="2566025" y="879075"/>
            <a:ext cx="3109674" cy="1920000"/>
          </a:xfrm>
          <a:prstGeom prst="rect">
            <a:avLst/>
          </a:prstGeom>
          <a:noFill/>
          <a:ln>
            <a:noFill/>
          </a:ln>
        </p:spPr>
      </p:pic>
      <p:pic>
        <p:nvPicPr>
          <p:cNvPr id="121" name="Google Shape;121;p22"/>
          <p:cNvPicPr preferRelativeResize="0"/>
          <p:nvPr/>
        </p:nvPicPr>
        <p:blipFill>
          <a:blip r:embed="rId4">
            <a:alphaModFix/>
          </a:blip>
          <a:stretch>
            <a:fillRect/>
          </a:stretch>
        </p:blipFill>
        <p:spPr>
          <a:xfrm>
            <a:off x="5605851" y="879087"/>
            <a:ext cx="3109674" cy="1919988"/>
          </a:xfrm>
          <a:prstGeom prst="rect">
            <a:avLst/>
          </a:prstGeom>
          <a:noFill/>
          <a:ln>
            <a:noFill/>
          </a:ln>
        </p:spPr>
      </p:pic>
      <p:pic>
        <p:nvPicPr>
          <p:cNvPr id="122" name="Google Shape;122;p22"/>
          <p:cNvPicPr preferRelativeResize="0"/>
          <p:nvPr/>
        </p:nvPicPr>
        <p:blipFill>
          <a:blip r:embed="rId5">
            <a:alphaModFix/>
          </a:blip>
          <a:stretch>
            <a:fillRect/>
          </a:stretch>
        </p:blipFill>
        <p:spPr>
          <a:xfrm>
            <a:off x="2567786" y="2918175"/>
            <a:ext cx="3038064" cy="1875775"/>
          </a:xfrm>
          <a:prstGeom prst="rect">
            <a:avLst/>
          </a:prstGeom>
          <a:noFill/>
          <a:ln>
            <a:noFill/>
          </a:ln>
        </p:spPr>
      </p:pic>
      <p:pic>
        <p:nvPicPr>
          <p:cNvPr id="123" name="Google Shape;123;p22"/>
          <p:cNvPicPr preferRelativeResize="0"/>
          <p:nvPr/>
        </p:nvPicPr>
        <p:blipFill>
          <a:blip r:embed="rId6">
            <a:alphaModFix/>
          </a:blip>
          <a:stretch>
            <a:fillRect/>
          </a:stretch>
        </p:blipFill>
        <p:spPr>
          <a:xfrm>
            <a:off x="5675700" y="2799075"/>
            <a:ext cx="3074225" cy="2028175"/>
          </a:xfrm>
          <a:prstGeom prst="rect">
            <a:avLst/>
          </a:prstGeom>
          <a:noFill/>
          <a:ln>
            <a:noFill/>
          </a:ln>
        </p:spPr>
      </p:pic>
      <p:sp>
        <p:nvSpPr>
          <p:cNvPr id="124" name="Google Shape;124;p22"/>
          <p:cNvSpPr txBox="1"/>
          <p:nvPr/>
        </p:nvSpPr>
        <p:spPr>
          <a:xfrm>
            <a:off x="2566025" y="0"/>
            <a:ext cx="618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accent1"/>
                </a:solidFill>
                <a:latin typeface="Kalam"/>
                <a:ea typeface="Kalam"/>
                <a:cs typeface="Kalam"/>
                <a:sym typeface="Kalam"/>
              </a:rPr>
              <a:t>Regression Models</a:t>
            </a:r>
            <a:endParaRPr/>
          </a:p>
        </p:txBody>
      </p:sp>
      <p:sp>
        <p:nvSpPr>
          <p:cNvPr id="125" name="Google Shape;125;p22"/>
          <p:cNvSpPr/>
          <p:nvPr/>
        </p:nvSpPr>
        <p:spPr>
          <a:xfrm>
            <a:off x="2858250" y="1435050"/>
            <a:ext cx="5891700" cy="214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2490575" y="2810800"/>
            <a:ext cx="3309000" cy="2146500"/>
          </a:xfrm>
          <a:prstGeom prst="roundRect">
            <a:avLst>
              <a:gd fmla="val 16667" name="adj"/>
            </a:avLst>
          </a:prstGeom>
          <a:noFill/>
          <a:ln cap="flat" cmpd="sng" w="1905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2"/>
          <p:cNvPicPr preferRelativeResize="0"/>
          <p:nvPr/>
        </p:nvPicPr>
        <p:blipFill>
          <a:blip r:embed="rId7">
            <a:alphaModFix/>
          </a:blip>
          <a:stretch>
            <a:fillRect/>
          </a:stretch>
        </p:blipFill>
        <p:spPr>
          <a:xfrm>
            <a:off x="2920362" y="1503424"/>
            <a:ext cx="5749065" cy="2028175"/>
          </a:xfrm>
          <a:prstGeom prst="rect">
            <a:avLst/>
          </a:prstGeom>
          <a:noFill/>
          <a:ln>
            <a:noFill/>
          </a:ln>
        </p:spPr>
      </p:pic>
      <p:sp>
        <p:nvSpPr>
          <p:cNvPr id="128" name="Google Shape;128;p22"/>
          <p:cNvSpPr/>
          <p:nvPr/>
        </p:nvSpPr>
        <p:spPr>
          <a:xfrm>
            <a:off x="3380075" y="2217800"/>
            <a:ext cx="4305000" cy="33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34" name="Google Shape;134;p23"/>
          <p:cNvSpPr txBox="1"/>
          <p:nvPr/>
        </p:nvSpPr>
        <p:spPr>
          <a:xfrm>
            <a:off x="2757725" y="189825"/>
            <a:ext cx="28401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
          </a:p>
          <a:p>
            <a:pPr indent="0" lvl="0" marL="0" marR="0" rtl="0" algn="ctr">
              <a:lnSpc>
                <a:spcPct val="100000"/>
              </a:lnSpc>
              <a:spcBef>
                <a:spcPts val="0"/>
              </a:spcBef>
              <a:spcAft>
                <a:spcPts val="0"/>
              </a:spcAft>
              <a:buNone/>
            </a:pPr>
            <a:r>
              <a:rPr lang="en" sz="2400">
                <a:solidFill>
                  <a:schemeClr val="accent1"/>
                </a:solidFill>
                <a:latin typeface="Kalam"/>
                <a:ea typeface="Kalam"/>
                <a:cs typeface="Kalam"/>
                <a:sym typeface="Kalam"/>
              </a:rPr>
              <a:t>Smoothing Model</a:t>
            </a:r>
            <a:endParaRPr sz="100"/>
          </a:p>
        </p:txBody>
      </p:sp>
      <p:pic>
        <p:nvPicPr>
          <p:cNvPr id="135" name="Google Shape;135;p23"/>
          <p:cNvPicPr preferRelativeResize="0"/>
          <p:nvPr/>
        </p:nvPicPr>
        <p:blipFill>
          <a:blip r:embed="rId3">
            <a:alphaModFix/>
          </a:blip>
          <a:stretch>
            <a:fillRect/>
          </a:stretch>
        </p:blipFill>
        <p:spPr>
          <a:xfrm>
            <a:off x="5674675" y="901350"/>
            <a:ext cx="3469250" cy="2242275"/>
          </a:xfrm>
          <a:prstGeom prst="rect">
            <a:avLst/>
          </a:prstGeom>
          <a:noFill/>
          <a:ln>
            <a:noFill/>
          </a:ln>
        </p:spPr>
      </p:pic>
      <p:pic>
        <p:nvPicPr>
          <p:cNvPr id="136" name="Google Shape;136;p23"/>
          <p:cNvPicPr preferRelativeResize="0"/>
          <p:nvPr/>
        </p:nvPicPr>
        <p:blipFill rotWithShape="1">
          <a:blip r:embed="rId4">
            <a:alphaModFix/>
          </a:blip>
          <a:srcRect b="0" l="2079" r="2079" t="0"/>
          <a:stretch/>
        </p:blipFill>
        <p:spPr>
          <a:xfrm>
            <a:off x="2386400" y="851675"/>
            <a:ext cx="3556374" cy="2291950"/>
          </a:xfrm>
          <a:prstGeom prst="rect">
            <a:avLst/>
          </a:prstGeom>
          <a:noFill/>
          <a:ln>
            <a:noFill/>
          </a:ln>
        </p:spPr>
      </p:pic>
      <p:pic>
        <p:nvPicPr>
          <p:cNvPr id="137" name="Google Shape;137;p23"/>
          <p:cNvPicPr preferRelativeResize="0"/>
          <p:nvPr/>
        </p:nvPicPr>
        <p:blipFill>
          <a:blip r:embed="rId5">
            <a:alphaModFix/>
          </a:blip>
          <a:stretch>
            <a:fillRect/>
          </a:stretch>
        </p:blipFill>
        <p:spPr>
          <a:xfrm>
            <a:off x="3753812" y="3405076"/>
            <a:ext cx="3808325" cy="1344825"/>
          </a:xfrm>
          <a:prstGeom prst="rect">
            <a:avLst/>
          </a:prstGeom>
          <a:noFill/>
          <a:ln>
            <a:noFill/>
          </a:ln>
        </p:spPr>
      </p:pic>
      <p:sp>
        <p:nvSpPr>
          <p:cNvPr id="138" name="Google Shape;138;p23"/>
          <p:cNvSpPr txBox="1"/>
          <p:nvPr/>
        </p:nvSpPr>
        <p:spPr>
          <a:xfrm>
            <a:off x="6057625" y="189825"/>
            <a:ext cx="2840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400">
                <a:solidFill>
                  <a:schemeClr val="accent1"/>
                </a:solidFill>
                <a:latin typeface="Kalam"/>
                <a:ea typeface="Kalam"/>
                <a:cs typeface="Kalam"/>
                <a:sym typeface="Kalam"/>
              </a:rPr>
              <a:t>ARIMA(0,2,2)</a:t>
            </a:r>
            <a:endParaRPr sz="100"/>
          </a:p>
        </p:txBody>
      </p:sp>
      <p:sp>
        <p:nvSpPr>
          <p:cNvPr id="139" name="Google Shape;139;p23"/>
          <p:cNvSpPr/>
          <p:nvPr/>
        </p:nvSpPr>
        <p:spPr>
          <a:xfrm>
            <a:off x="4115400" y="3970075"/>
            <a:ext cx="3381000" cy="273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nvSpPr>
        <p:spPr>
          <a:xfrm>
            <a:off x="3659125" y="1874400"/>
            <a:ext cx="239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accent1"/>
                </a:solidFill>
                <a:latin typeface="Kalam"/>
                <a:ea typeface="Kalam"/>
                <a:cs typeface="Kalam"/>
                <a:sym typeface="Kalam"/>
              </a:rPr>
              <a:t>ETS(M,M,N)</a:t>
            </a:r>
            <a:endParaRPr sz="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46" name="Google Shape;146;p24"/>
          <p:cNvPicPr preferRelativeResize="0"/>
          <p:nvPr/>
        </p:nvPicPr>
        <p:blipFill>
          <a:blip r:embed="rId3">
            <a:alphaModFix/>
          </a:blip>
          <a:stretch>
            <a:fillRect/>
          </a:stretch>
        </p:blipFill>
        <p:spPr>
          <a:xfrm>
            <a:off x="2855025" y="860050"/>
            <a:ext cx="6004599" cy="4123950"/>
          </a:xfrm>
          <a:prstGeom prst="rect">
            <a:avLst/>
          </a:prstGeom>
          <a:noFill/>
          <a:ln>
            <a:noFill/>
          </a:ln>
        </p:spPr>
      </p:pic>
      <p:sp>
        <p:nvSpPr>
          <p:cNvPr id="147" name="Google Shape;147;p24"/>
          <p:cNvSpPr txBox="1"/>
          <p:nvPr/>
        </p:nvSpPr>
        <p:spPr>
          <a:xfrm>
            <a:off x="2941325" y="213550"/>
            <a:ext cx="583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accent1"/>
                </a:solidFill>
                <a:latin typeface="Kalam"/>
                <a:ea typeface="Kalam"/>
                <a:cs typeface="Kalam"/>
                <a:sym typeface="Kalam"/>
              </a:rPr>
              <a:t>CO2 Emission Forecasting</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5"/>
          <p:cNvSpPr txBox="1"/>
          <p:nvPr>
            <p:ph idx="4294967295" type="title"/>
          </p:nvPr>
        </p:nvSpPr>
        <p:spPr>
          <a:xfrm>
            <a:off x="518225" y="519550"/>
            <a:ext cx="4754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Solar Energy Generation </a:t>
            </a:r>
            <a:r>
              <a:rPr lang="en">
                <a:solidFill>
                  <a:schemeClr val="dk1"/>
                </a:solidFill>
              </a:rPr>
              <a:t>Forecasting</a:t>
            </a:r>
            <a:endParaRPr>
              <a:solidFill>
                <a:schemeClr val="dk1"/>
              </a:solidFill>
            </a:endParaRPr>
          </a:p>
        </p:txBody>
      </p:sp>
      <p:sp>
        <p:nvSpPr>
          <p:cNvPr id="153" name="Google Shape;153;p25"/>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59" name="Google Shape;159;p26"/>
          <p:cNvSpPr txBox="1"/>
          <p:nvPr/>
        </p:nvSpPr>
        <p:spPr>
          <a:xfrm>
            <a:off x="2443025" y="-38775"/>
            <a:ext cx="3285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1"/>
                </a:solidFill>
                <a:latin typeface="Kalam"/>
                <a:ea typeface="Kalam"/>
                <a:cs typeface="Kalam"/>
                <a:sym typeface="Kalam"/>
              </a:rPr>
              <a:t>5th-Order</a:t>
            </a:r>
            <a:r>
              <a:rPr lang="en" sz="2000">
                <a:solidFill>
                  <a:schemeClr val="accent1"/>
                </a:solidFill>
                <a:latin typeface="Kalam"/>
                <a:ea typeface="Kalam"/>
                <a:cs typeface="Kalam"/>
                <a:sym typeface="Kalam"/>
              </a:rPr>
              <a:t> Regression</a:t>
            </a:r>
            <a:endParaRPr sz="2000">
              <a:solidFill>
                <a:schemeClr val="accent1"/>
              </a:solidFill>
              <a:latin typeface="Kalam"/>
              <a:ea typeface="Kalam"/>
              <a:cs typeface="Kalam"/>
              <a:sym typeface="Kalam"/>
            </a:endParaRPr>
          </a:p>
        </p:txBody>
      </p:sp>
      <p:sp>
        <p:nvSpPr>
          <p:cNvPr id="160" name="Google Shape;160;p26"/>
          <p:cNvSpPr txBox="1"/>
          <p:nvPr/>
        </p:nvSpPr>
        <p:spPr>
          <a:xfrm>
            <a:off x="6057625" y="-38775"/>
            <a:ext cx="284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1"/>
                </a:solidFill>
                <a:latin typeface="Kalam"/>
                <a:ea typeface="Kalam"/>
                <a:cs typeface="Kalam"/>
                <a:sym typeface="Kalam"/>
              </a:rPr>
              <a:t>ARIMA(2,2,2)</a:t>
            </a:r>
            <a:endParaRPr sz="100"/>
          </a:p>
        </p:txBody>
      </p:sp>
      <p:pic>
        <p:nvPicPr>
          <p:cNvPr id="161" name="Google Shape;161;p26"/>
          <p:cNvPicPr preferRelativeResize="0"/>
          <p:nvPr/>
        </p:nvPicPr>
        <p:blipFill>
          <a:blip r:embed="rId3">
            <a:alphaModFix/>
          </a:blip>
          <a:stretch>
            <a:fillRect/>
          </a:stretch>
        </p:blipFill>
        <p:spPr>
          <a:xfrm>
            <a:off x="2044750" y="453825"/>
            <a:ext cx="3470124" cy="2351525"/>
          </a:xfrm>
          <a:prstGeom prst="rect">
            <a:avLst/>
          </a:prstGeom>
          <a:noFill/>
          <a:ln>
            <a:noFill/>
          </a:ln>
        </p:spPr>
      </p:pic>
      <p:pic>
        <p:nvPicPr>
          <p:cNvPr id="162" name="Google Shape;162;p26"/>
          <p:cNvPicPr preferRelativeResize="0"/>
          <p:nvPr/>
        </p:nvPicPr>
        <p:blipFill>
          <a:blip r:embed="rId4">
            <a:alphaModFix/>
          </a:blip>
          <a:stretch>
            <a:fillRect/>
          </a:stretch>
        </p:blipFill>
        <p:spPr>
          <a:xfrm>
            <a:off x="5667275" y="453824"/>
            <a:ext cx="3324325" cy="2268250"/>
          </a:xfrm>
          <a:prstGeom prst="rect">
            <a:avLst/>
          </a:prstGeom>
          <a:noFill/>
          <a:ln>
            <a:noFill/>
          </a:ln>
        </p:spPr>
      </p:pic>
      <p:pic>
        <p:nvPicPr>
          <p:cNvPr id="163" name="Google Shape;163;p26"/>
          <p:cNvPicPr preferRelativeResize="0"/>
          <p:nvPr/>
        </p:nvPicPr>
        <p:blipFill>
          <a:blip r:embed="rId5">
            <a:alphaModFix/>
          </a:blip>
          <a:stretch>
            <a:fillRect/>
          </a:stretch>
        </p:blipFill>
        <p:spPr>
          <a:xfrm>
            <a:off x="2019775" y="3033950"/>
            <a:ext cx="3666500" cy="2042100"/>
          </a:xfrm>
          <a:prstGeom prst="rect">
            <a:avLst/>
          </a:prstGeom>
          <a:noFill/>
          <a:ln>
            <a:noFill/>
          </a:ln>
        </p:spPr>
      </p:pic>
      <p:sp>
        <p:nvSpPr>
          <p:cNvPr id="164" name="Google Shape;164;p26"/>
          <p:cNvSpPr txBox="1"/>
          <p:nvPr/>
        </p:nvSpPr>
        <p:spPr>
          <a:xfrm>
            <a:off x="2432975" y="2617550"/>
            <a:ext cx="284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000">
                <a:solidFill>
                  <a:schemeClr val="accent1"/>
                </a:solidFill>
                <a:latin typeface="Kalam"/>
                <a:ea typeface="Kalam"/>
                <a:cs typeface="Kalam"/>
                <a:sym typeface="Kalam"/>
              </a:rPr>
              <a:t>Smoothing Model</a:t>
            </a:r>
            <a:endParaRPr sz="100"/>
          </a:p>
        </p:txBody>
      </p:sp>
      <p:sp>
        <p:nvSpPr>
          <p:cNvPr id="165" name="Google Shape;165;p26"/>
          <p:cNvSpPr txBox="1"/>
          <p:nvPr/>
        </p:nvSpPr>
        <p:spPr>
          <a:xfrm>
            <a:off x="2383750" y="3434100"/>
            <a:ext cx="284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accent1"/>
                </a:solidFill>
                <a:latin typeface="Kalam"/>
                <a:ea typeface="Kalam"/>
                <a:cs typeface="Kalam"/>
                <a:sym typeface="Kalam"/>
              </a:rPr>
              <a:t>ETS(M,A,N)</a:t>
            </a:r>
            <a:endParaRPr sz="100"/>
          </a:p>
        </p:txBody>
      </p:sp>
      <p:pic>
        <p:nvPicPr>
          <p:cNvPr id="166" name="Google Shape;166;p26"/>
          <p:cNvPicPr preferRelativeResize="0"/>
          <p:nvPr/>
        </p:nvPicPr>
        <p:blipFill>
          <a:blip r:embed="rId6">
            <a:alphaModFix/>
          </a:blip>
          <a:stretch>
            <a:fillRect/>
          </a:stretch>
        </p:blipFill>
        <p:spPr>
          <a:xfrm>
            <a:off x="6057625" y="2857375"/>
            <a:ext cx="2789875" cy="1601950"/>
          </a:xfrm>
          <a:prstGeom prst="rect">
            <a:avLst/>
          </a:prstGeom>
          <a:noFill/>
          <a:ln>
            <a:noFill/>
          </a:ln>
        </p:spPr>
      </p:pic>
      <p:sp>
        <p:nvSpPr>
          <p:cNvPr id="167" name="Google Shape;167;p26"/>
          <p:cNvSpPr/>
          <p:nvPr/>
        </p:nvSpPr>
        <p:spPr>
          <a:xfrm>
            <a:off x="6285750" y="3561000"/>
            <a:ext cx="2490600" cy="273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019775" y="67750"/>
            <a:ext cx="3866400" cy="2549700"/>
          </a:xfrm>
          <a:prstGeom prst="roundRect">
            <a:avLst>
              <a:gd fmla="val 16667" name="adj"/>
            </a:avLst>
          </a:prstGeom>
          <a:noFill/>
          <a:ln cap="flat" cmpd="sng" w="1905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74" name="Google Shape;174;p27"/>
          <p:cNvSpPr txBox="1"/>
          <p:nvPr/>
        </p:nvSpPr>
        <p:spPr>
          <a:xfrm>
            <a:off x="3188550" y="213550"/>
            <a:ext cx="5489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accent1"/>
                </a:solidFill>
                <a:latin typeface="Kalam"/>
                <a:ea typeface="Kalam"/>
                <a:cs typeface="Kalam"/>
                <a:sym typeface="Kalam"/>
              </a:rPr>
              <a:t>Solar Energy </a:t>
            </a:r>
            <a:r>
              <a:rPr lang="en" sz="3000">
                <a:solidFill>
                  <a:schemeClr val="accent1"/>
                </a:solidFill>
                <a:latin typeface="Kalam"/>
                <a:ea typeface="Kalam"/>
                <a:cs typeface="Kalam"/>
                <a:sym typeface="Kalam"/>
              </a:rPr>
              <a:t>Forecasting </a:t>
            </a:r>
            <a:endParaRPr sz="700"/>
          </a:p>
        </p:txBody>
      </p:sp>
      <p:pic>
        <p:nvPicPr>
          <p:cNvPr id="175" name="Google Shape;175;p27"/>
          <p:cNvPicPr preferRelativeResize="0"/>
          <p:nvPr/>
        </p:nvPicPr>
        <p:blipFill>
          <a:blip r:embed="rId3">
            <a:alphaModFix/>
          </a:blip>
          <a:stretch>
            <a:fillRect/>
          </a:stretch>
        </p:blipFill>
        <p:spPr>
          <a:xfrm>
            <a:off x="2523825" y="944375"/>
            <a:ext cx="6154425" cy="415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txBox="1"/>
          <p:nvPr>
            <p:ph idx="4294967295" type="ctrTitle"/>
          </p:nvPr>
        </p:nvSpPr>
        <p:spPr>
          <a:xfrm>
            <a:off x="4115700" y="1867200"/>
            <a:ext cx="43425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accent1"/>
                </a:solidFill>
              </a:rPr>
              <a:t>42134.70 (twh)</a:t>
            </a:r>
            <a:endParaRPr sz="4000">
              <a:solidFill>
                <a:schemeClr val="accent1"/>
              </a:solidFill>
            </a:endParaRPr>
          </a:p>
        </p:txBody>
      </p:sp>
      <p:sp>
        <p:nvSpPr>
          <p:cNvPr id="181" name="Google Shape;181;p28"/>
          <p:cNvSpPr txBox="1"/>
          <p:nvPr>
            <p:ph idx="4294967295" type="subTitle"/>
          </p:nvPr>
        </p:nvSpPr>
        <p:spPr>
          <a:xfrm>
            <a:off x="4115700" y="2706700"/>
            <a:ext cx="5028300" cy="4632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000"/>
              </a:spcAft>
              <a:buNone/>
            </a:pPr>
            <a:r>
              <a:rPr lang="en" sz="1900"/>
              <a:t>More electricity g</a:t>
            </a:r>
            <a:r>
              <a:rPr lang="en" sz="1900"/>
              <a:t>eneration from solar</a:t>
            </a:r>
            <a:endParaRPr sz="1900"/>
          </a:p>
        </p:txBody>
      </p:sp>
      <p:sp>
        <p:nvSpPr>
          <p:cNvPr id="182" name="Google Shape;182;p28"/>
          <p:cNvSpPr txBox="1"/>
          <p:nvPr>
            <p:ph idx="4294967295" type="ctrTitle"/>
          </p:nvPr>
        </p:nvSpPr>
        <p:spPr>
          <a:xfrm>
            <a:off x="4115700" y="381300"/>
            <a:ext cx="48333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accent5"/>
                </a:solidFill>
              </a:rPr>
              <a:t>65.6% CO2 increase</a:t>
            </a:r>
            <a:endParaRPr sz="4000">
              <a:solidFill>
                <a:schemeClr val="accent5"/>
              </a:solidFill>
            </a:endParaRPr>
          </a:p>
        </p:txBody>
      </p:sp>
      <p:sp>
        <p:nvSpPr>
          <p:cNvPr id="183" name="Google Shape;183;p28"/>
          <p:cNvSpPr txBox="1"/>
          <p:nvPr>
            <p:ph idx="4294967295" type="subTitle"/>
          </p:nvPr>
        </p:nvSpPr>
        <p:spPr>
          <a:xfrm>
            <a:off x="4115700" y="1220800"/>
            <a:ext cx="4342500" cy="4632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000"/>
              </a:spcAft>
              <a:buNone/>
            </a:pPr>
            <a:r>
              <a:rPr lang="en" sz="1900"/>
              <a:t>A lot more CO2 Emission in 2050</a:t>
            </a:r>
            <a:endParaRPr sz="2400"/>
          </a:p>
        </p:txBody>
      </p:sp>
      <p:sp>
        <p:nvSpPr>
          <p:cNvPr id="184" name="Google Shape;184;p28"/>
          <p:cNvSpPr txBox="1"/>
          <p:nvPr>
            <p:ph idx="4294967295" type="ctrTitle"/>
          </p:nvPr>
        </p:nvSpPr>
        <p:spPr>
          <a:xfrm>
            <a:off x="4115700" y="3334050"/>
            <a:ext cx="46836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t>48.90 times more</a:t>
            </a:r>
            <a:endParaRPr sz="4000"/>
          </a:p>
        </p:txBody>
      </p:sp>
      <p:sp>
        <p:nvSpPr>
          <p:cNvPr id="185" name="Google Shape;185;p28"/>
          <p:cNvSpPr txBox="1"/>
          <p:nvPr>
            <p:ph idx="4294967295" type="subTitle"/>
          </p:nvPr>
        </p:nvSpPr>
        <p:spPr>
          <a:xfrm>
            <a:off x="4115700" y="4173554"/>
            <a:ext cx="4342500" cy="463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900"/>
              <a:t>Solar energy is growing fast!</a:t>
            </a:r>
            <a:endParaRPr sz="1900"/>
          </a:p>
        </p:txBody>
      </p:sp>
      <p:sp>
        <p:nvSpPr>
          <p:cNvPr id="186" name="Google Shape;186;p28"/>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87" name="Google Shape;187;p28"/>
          <p:cNvSpPr txBox="1"/>
          <p:nvPr>
            <p:ph idx="4294967295" type="title"/>
          </p:nvPr>
        </p:nvSpPr>
        <p:spPr>
          <a:xfrm>
            <a:off x="396300" y="176850"/>
            <a:ext cx="26466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According to our </a:t>
            </a:r>
            <a:endParaRPr>
              <a:solidFill>
                <a:schemeClr val="dk1"/>
              </a:solidFill>
            </a:endParaRPr>
          </a:p>
          <a:p>
            <a:pPr indent="0" lvl="0" marL="0" rtl="0" algn="l">
              <a:spcBef>
                <a:spcPts val="0"/>
              </a:spcBef>
              <a:spcAft>
                <a:spcPts val="0"/>
              </a:spcAft>
              <a:buNone/>
            </a:pPr>
            <a:r>
              <a:rPr lang="en">
                <a:solidFill>
                  <a:schemeClr val="dk1"/>
                </a:solidFill>
              </a:rPr>
              <a:t>forecasting results…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8" name="Google Shape;188;p28"/>
          <p:cNvSpPr txBox="1"/>
          <p:nvPr>
            <p:ph idx="4294967295" type="title"/>
          </p:nvPr>
        </p:nvSpPr>
        <p:spPr>
          <a:xfrm>
            <a:off x="306375" y="1071750"/>
            <a:ext cx="2151900" cy="46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rgbClr val="351C75"/>
                </a:solidFill>
              </a:rPr>
              <a:t>In 2050...</a:t>
            </a:r>
            <a:endParaRPr sz="3400">
              <a:solidFill>
                <a:srgbClr val="351C75"/>
              </a:solidFill>
            </a:endParaRPr>
          </a:p>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94" name="Google Shape;194;p29"/>
          <p:cNvSpPr txBox="1"/>
          <p:nvPr>
            <p:ph idx="4294967295" type="ctrTitle"/>
          </p:nvPr>
        </p:nvSpPr>
        <p:spPr>
          <a:xfrm>
            <a:off x="4547000" y="1100425"/>
            <a:ext cx="4150200" cy="7848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4000">
                <a:solidFill>
                  <a:schemeClr val="accent1"/>
                </a:solidFill>
              </a:rPr>
              <a:t>Reflection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00" name="Google Shape;200;p30"/>
          <p:cNvPicPr preferRelativeResize="0"/>
          <p:nvPr/>
        </p:nvPicPr>
        <p:blipFill rotWithShape="1">
          <a:blip r:embed="rId3">
            <a:alphaModFix/>
          </a:blip>
          <a:srcRect b="22251" l="0" r="0" t="35316"/>
          <a:stretch/>
        </p:blipFill>
        <p:spPr>
          <a:xfrm>
            <a:off x="3172650" y="0"/>
            <a:ext cx="5971349" cy="1636775"/>
          </a:xfrm>
          <a:prstGeom prst="rect">
            <a:avLst/>
          </a:prstGeom>
          <a:noFill/>
          <a:ln>
            <a:noFill/>
          </a:ln>
        </p:spPr>
      </p:pic>
      <p:pic>
        <p:nvPicPr>
          <p:cNvPr id="201" name="Google Shape;201;p30"/>
          <p:cNvPicPr preferRelativeResize="0"/>
          <p:nvPr/>
        </p:nvPicPr>
        <p:blipFill rotWithShape="1">
          <a:blip r:embed="rId4">
            <a:alphaModFix/>
          </a:blip>
          <a:srcRect b="26650" l="0" r="0" t="22978"/>
          <a:stretch/>
        </p:blipFill>
        <p:spPr>
          <a:xfrm>
            <a:off x="3051513" y="1636775"/>
            <a:ext cx="6092476" cy="1542525"/>
          </a:xfrm>
          <a:prstGeom prst="rect">
            <a:avLst/>
          </a:prstGeom>
          <a:noFill/>
          <a:ln>
            <a:noFill/>
          </a:ln>
        </p:spPr>
      </p:pic>
      <p:sp>
        <p:nvSpPr>
          <p:cNvPr id="202" name="Google Shape;202;p30"/>
          <p:cNvSpPr txBox="1"/>
          <p:nvPr/>
        </p:nvSpPr>
        <p:spPr>
          <a:xfrm>
            <a:off x="2210250" y="376288"/>
            <a:ext cx="962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Canadian Solar Inc.</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rPr lang="en" sz="1200">
                <a:latin typeface="Merriweather"/>
                <a:ea typeface="Merriweather"/>
                <a:cs typeface="Merriweather"/>
                <a:sym typeface="Merriweather"/>
              </a:rPr>
              <a:t>SunPower Corp.</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a:p>
            <a:pPr indent="0" lvl="0" marL="0" rtl="0" algn="l">
              <a:spcBef>
                <a:spcPts val="0"/>
              </a:spcBef>
              <a:spcAft>
                <a:spcPts val="0"/>
              </a:spcAft>
              <a:buNone/>
            </a:pPr>
            <a:r>
              <a:rPr lang="en" sz="1200">
                <a:latin typeface="Merriweather"/>
                <a:ea typeface="Merriweather"/>
                <a:cs typeface="Merriweather"/>
                <a:sym typeface="Merriweather"/>
              </a:rPr>
              <a:t>Daqo New Energy Corp.</a:t>
            </a:r>
            <a:endParaRPr sz="1200">
              <a:latin typeface="Merriweather"/>
              <a:ea typeface="Merriweather"/>
              <a:cs typeface="Merriweather"/>
              <a:sym typeface="Merriweather"/>
            </a:endParaRPr>
          </a:p>
        </p:txBody>
      </p:sp>
      <p:pic>
        <p:nvPicPr>
          <p:cNvPr id="203" name="Google Shape;203;p30"/>
          <p:cNvPicPr preferRelativeResize="0"/>
          <p:nvPr/>
        </p:nvPicPr>
        <p:blipFill rotWithShape="1">
          <a:blip r:embed="rId5">
            <a:alphaModFix/>
          </a:blip>
          <a:srcRect b="25503" l="0" r="0" t="23429"/>
          <a:stretch/>
        </p:blipFill>
        <p:spPr>
          <a:xfrm>
            <a:off x="3172650" y="3347725"/>
            <a:ext cx="5971349" cy="159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4760725" y="945613"/>
            <a:ext cx="4258500" cy="79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accent1"/>
                </a:solidFill>
              </a:rPr>
              <a:t>Agenda</a:t>
            </a:r>
            <a:endParaRPr sz="4000">
              <a:solidFill>
                <a:schemeClr val="accent1"/>
              </a:solidFill>
            </a:endParaRPr>
          </a:p>
        </p:txBody>
      </p:sp>
      <p:sp>
        <p:nvSpPr>
          <p:cNvPr id="56" name="Google Shape;56;p13"/>
          <p:cNvSpPr txBox="1"/>
          <p:nvPr>
            <p:ph type="ctrTitle"/>
          </p:nvPr>
        </p:nvSpPr>
        <p:spPr>
          <a:xfrm>
            <a:off x="4630025" y="2150375"/>
            <a:ext cx="4732800" cy="1879500"/>
          </a:xfrm>
          <a:prstGeom prst="rect">
            <a:avLst/>
          </a:prstGeom>
        </p:spPr>
        <p:txBody>
          <a:bodyPr anchorCtr="0" anchor="b" bIns="0" lIns="0" spcFirstLastPara="1" rIns="0" wrap="square" tIns="0">
            <a:noAutofit/>
          </a:bodyPr>
          <a:lstStyle/>
          <a:p>
            <a:pPr indent="-381000" lvl="0" marL="457200" rtl="0" algn="l">
              <a:lnSpc>
                <a:spcPct val="115000"/>
              </a:lnSpc>
              <a:spcBef>
                <a:spcPts val="0"/>
              </a:spcBef>
              <a:spcAft>
                <a:spcPts val="0"/>
              </a:spcAft>
              <a:buClr>
                <a:schemeClr val="accent1"/>
              </a:buClr>
              <a:buSzPts val="2400"/>
              <a:buAutoNum type="arabicPeriod"/>
            </a:pPr>
            <a:r>
              <a:rPr lang="en" sz="2400">
                <a:solidFill>
                  <a:schemeClr val="accent1"/>
                </a:solidFill>
              </a:rPr>
              <a:t>Background &amp; Target Audience</a:t>
            </a:r>
            <a:endParaRPr sz="2400">
              <a:solidFill>
                <a:schemeClr val="accent1"/>
              </a:solidFill>
            </a:endParaRPr>
          </a:p>
          <a:p>
            <a:pPr indent="-381000" lvl="0" marL="457200" rtl="0" algn="l">
              <a:lnSpc>
                <a:spcPct val="115000"/>
              </a:lnSpc>
              <a:spcBef>
                <a:spcPts val="0"/>
              </a:spcBef>
              <a:spcAft>
                <a:spcPts val="0"/>
              </a:spcAft>
              <a:buClr>
                <a:schemeClr val="accent1"/>
              </a:buClr>
              <a:buSzPts val="2400"/>
              <a:buAutoNum type="arabicPeriod"/>
            </a:pPr>
            <a:r>
              <a:rPr lang="en" sz="2400">
                <a:solidFill>
                  <a:schemeClr val="accent1"/>
                </a:solidFill>
              </a:rPr>
              <a:t>Data Visualization </a:t>
            </a:r>
            <a:endParaRPr sz="2400">
              <a:solidFill>
                <a:schemeClr val="accent1"/>
              </a:solidFill>
            </a:endParaRPr>
          </a:p>
          <a:p>
            <a:pPr indent="-381000" lvl="0" marL="457200" rtl="0" algn="l">
              <a:lnSpc>
                <a:spcPct val="115000"/>
              </a:lnSpc>
              <a:spcBef>
                <a:spcPts val="0"/>
              </a:spcBef>
              <a:spcAft>
                <a:spcPts val="0"/>
              </a:spcAft>
              <a:buClr>
                <a:schemeClr val="accent1"/>
              </a:buClr>
              <a:buSzPts val="2400"/>
              <a:buAutoNum type="arabicPeriod"/>
            </a:pPr>
            <a:r>
              <a:rPr lang="en" sz="2400">
                <a:solidFill>
                  <a:schemeClr val="accent1"/>
                </a:solidFill>
              </a:rPr>
              <a:t>Data Interpretation</a:t>
            </a:r>
            <a:endParaRPr sz="2400">
              <a:solidFill>
                <a:schemeClr val="accent1"/>
              </a:solidFill>
            </a:endParaRPr>
          </a:p>
          <a:p>
            <a:pPr indent="-381000" lvl="0" marL="457200" rtl="0" algn="l">
              <a:lnSpc>
                <a:spcPct val="115000"/>
              </a:lnSpc>
              <a:spcBef>
                <a:spcPts val="0"/>
              </a:spcBef>
              <a:spcAft>
                <a:spcPts val="0"/>
              </a:spcAft>
              <a:buClr>
                <a:schemeClr val="accent1"/>
              </a:buClr>
              <a:buSzPts val="2400"/>
              <a:buAutoNum type="arabicPeriod"/>
            </a:pPr>
            <a:r>
              <a:rPr lang="en" sz="2400">
                <a:solidFill>
                  <a:schemeClr val="accent1"/>
                </a:solidFill>
              </a:rPr>
              <a:t>Reflection</a:t>
            </a:r>
            <a:endParaRPr sz="24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09" name="Google Shape;209;p31"/>
          <p:cNvPicPr preferRelativeResize="0"/>
          <p:nvPr/>
        </p:nvPicPr>
        <p:blipFill>
          <a:blip r:embed="rId3">
            <a:alphaModFix/>
          </a:blip>
          <a:stretch>
            <a:fillRect/>
          </a:stretch>
        </p:blipFill>
        <p:spPr>
          <a:xfrm>
            <a:off x="2569174" y="339238"/>
            <a:ext cx="6323927" cy="4465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2"/>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15" name="Google Shape;215;p32"/>
          <p:cNvSpPr txBox="1"/>
          <p:nvPr/>
        </p:nvSpPr>
        <p:spPr>
          <a:xfrm>
            <a:off x="4191775" y="732750"/>
            <a:ext cx="4769400" cy="401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accent3"/>
              </a:buClr>
              <a:buSzPts val="2000"/>
              <a:buFont typeface="Kalam"/>
              <a:buChar char="●"/>
            </a:pPr>
            <a:r>
              <a:rPr lang="en" sz="2000">
                <a:solidFill>
                  <a:schemeClr val="accent3"/>
                </a:solidFill>
                <a:latin typeface="Kalam"/>
                <a:ea typeface="Kalam"/>
                <a:cs typeface="Kalam"/>
                <a:sym typeface="Kalam"/>
              </a:rPr>
              <a:t>Global vs. individual Countries </a:t>
            </a:r>
            <a:endParaRPr sz="2000">
              <a:solidFill>
                <a:schemeClr val="accent3"/>
              </a:solidFill>
              <a:latin typeface="Kalam"/>
              <a:ea typeface="Kalam"/>
              <a:cs typeface="Kalam"/>
              <a:sym typeface="Kalam"/>
            </a:endParaRPr>
          </a:p>
          <a:p>
            <a:pPr indent="0" lvl="0" marL="457200" rtl="0" algn="l">
              <a:spcBef>
                <a:spcPts val="0"/>
              </a:spcBef>
              <a:spcAft>
                <a:spcPts val="0"/>
              </a:spcAft>
              <a:buNone/>
            </a:pPr>
            <a:r>
              <a:t/>
            </a:r>
            <a:endParaRPr sz="2000">
              <a:solidFill>
                <a:schemeClr val="accent3"/>
              </a:solidFill>
              <a:latin typeface="Kalam"/>
              <a:ea typeface="Kalam"/>
              <a:cs typeface="Kalam"/>
              <a:sym typeface="Kalam"/>
            </a:endParaRPr>
          </a:p>
          <a:p>
            <a:pPr indent="-355600" lvl="0" marL="457200" rtl="0" algn="l">
              <a:spcBef>
                <a:spcPts val="0"/>
              </a:spcBef>
              <a:spcAft>
                <a:spcPts val="0"/>
              </a:spcAft>
              <a:buClr>
                <a:schemeClr val="accent3"/>
              </a:buClr>
              <a:buSzPts val="2000"/>
              <a:buFont typeface="Kalam"/>
              <a:buChar char="●"/>
            </a:pPr>
            <a:r>
              <a:rPr lang="en" sz="2000">
                <a:solidFill>
                  <a:schemeClr val="accent3"/>
                </a:solidFill>
                <a:latin typeface="Kalam"/>
                <a:ea typeface="Kalam"/>
                <a:cs typeface="Kalam"/>
                <a:sym typeface="Kalam"/>
              </a:rPr>
              <a:t>Stocks/companies that we can implement further into the discussion</a:t>
            </a:r>
            <a:endParaRPr sz="2000">
              <a:solidFill>
                <a:schemeClr val="accent3"/>
              </a:solidFill>
              <a:latin typeface="Kalam"/>
              <a:ea typeface="Kalam"/>
              <a:cs typeface="Kalam"/>
              <a:sym typeface="Kalam"/>
            </a:endParaRPr>
          </a:p>
        </p:txBody>
      </p:sp>
      <p:sp>
        <p:nvSpPr>
          <p:cNvPr id="216" name="Google Shape;216;p32"/>
          <p:cNvSpPr txBox="1"/>
          <p:nvPr/>
        </p:nvSpPr>
        <p:spPr>
          <a:xfrm>
            <a:off x="4063725" y="86250"/>
            <a:ext cx="489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3"/>
                </a:solidFill>
                <a:latin typeface="Kalam"/>
                <a:ea typeface="Kalam"/>
                <a:cs typeface="Kalam"/>
                <a:sym typeface="Kalam"/>
              </a:rPr>
              <a:t>Further discussion:</a:t>
            </a:r>
            <a:endParaRPr sz="2400">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6"/>
            </a:gs>
          </a:gsLst>
          <a:lin ang="2700006" scaled="0"/>
        </a:gradFill>
      </p:bgPr>
    </p:bg>
    <p:spTree>
      <p:nvGrpSpPr>
        <p:cNvPr id="220" name="Shape 220"/>
        <p:cNvGrpSpPr/>
        <p:nvPr/>
      </p:nvGrpSpPr>
      <p:grpSpPr>
        <a:xfrm>
          <a:off x="0" y="0"/>
          <a:ext cx="0" cy="0"/>
          <a:chOff x="0" y="0"/>
          <a:chExt cx="0" cy="0"/>
        </a:xfrm>
      </p:grpSpPr>
      <p:sp>
        <p:nvSpPr>
          <p:cNvPr id="221" name="Google Shape;221;p33"/>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9600">
                <a:solidFill>
                  <a:schemeClr val="lt1"/>
                </a:solidFill>
              </a:rPr>
              <a:t>Thank You!</a:t>
            </a:r>
            <a:endParaRPr sz="9600">
              <a:solidFill>
                <a:schemeClr val="lt1"/>
              </a:solidFill>
            </a:endParaRPr>
          </a:p>
        </p:txBody>
      </p:sp>
      <p:sp>
        <p:nvSpPr>
          <p:cNvPr id="222" name="Google Shape;222;p33"/>
          <p:cNvSpPr txBox="1"/>
          <p:nvPr>
            <p:ph idx="4294967295" type="subTitle"/>
          </p:nvPr>
        </p:nvSpPr>
        <p:spPr>
          <a:xfrm>
            <a:off x="685800" y="2840053"/>
            <a:ext cx="7772400" cy="784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chemeClr val="lt1"/>
                </a:solidFill>
              </a:rPr>
              <a:t>We welcome to questions</a:t>
            </a:r>
            <a:endParaRPr>
              <a:solidFill>
                <a:schemeClr val="lt1"/>
              </a:solidFill>
            </a:endParaRPr>
          </a:p>
        </p:txBody>
      </p:sp>
      <p:sp>
        <p:nvSpPr>
          <p:cNvPr id="223" name="Google Shape;223;p33"/>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4" name="Google Shape;224;p33"/>
          <p:cNvSpPr/>
          <p:nvPr/>
        </p:nvSpPr>
        <p:spPr>
          <a:xfrm>
            <a:off x="6244436" y="2840039"/>
            <a:ext cx="346227" cy="348325"/>
          </a:xfrm>
          <a:custGeom>
            <a:rect b="b" l="l" r="r" t="t"/>
            <a:pathLst>
              <a:path extrusionOk="0" h="15938" w="15842">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2" name="Google Shape;62;p14"/>
          <p:cNvSpPr txBox="1"/>
          <p:nvPr>
            <p:ph idx="4294967295" type="ctrTitle"/>
          </p:nvPr>
        </p:nvSpPr>
        <p:spPr>
          <a:xfrm>
            <a:off x="4547000" y="1100425"/>
            <a:ext cx="4150200" cy="7848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4000">
                <a:solidFill>
                  <a:schemeClr val="accent1"/>
                </a:solidFill>
              </a:rPr>
              <a:t>Background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1" name="Shape 71"/>
        <p:cNvGrpSpPr/>
        <p:nvPr/>
      </p:nvGrpSpPr>
      <p:grpSpPr>
        <a:xfrm>
          <a:off x="0" y="0"/>
          <a:ext cx="0" cy="0"/>
          <a:chOff x="0" y="0"/>
          <a:chExt cx="0" cy="0"/>
        </a:xfrm>
      </p:grpSpPr>
      <p:sp>
        <p:nvSpPr>
          <p:cNvPr id="72" name="Google Shape;72;p16"/>
          <p:cNvSpPr/>
          <p:nvPr/>
        </p:nvSpPr>
        <p:spPr>
          <a:xfrm>
            <a:off x="519850" y="911734"/>
            <a:ext cx="8171736" cy="3892835"/>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57150" rotWithShape="0" algn="bl" dir="5400000" dist="19050">
              <a:srgbClr val="1C4587">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idx="4294967295" type="title"/>
          </p:nvPr>
        </p:nvSpPr>
        <p:spPr>
          <a:xfrm>
            <a:off x="2286450" y="205975"/>
            <a:ext cx="4571100" cy="538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lt1"/>
                </a:solidFill>
              </a:rPr>
              <a:t>Maps</a:t>
            </a:r>
            <a:endParaRPr>
              <a:solidFill>
                <a:schemeClr val="lt1"/>
              </a:solidFill>
            </a:endParaRPr>
          </a:p>
        </p:txBody>
      </p:sp>
      <p:sp>
        <p:nvSpPr>
          <p:cNvPr id="74" name="Google Shape;74;p16"/>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5" name="Google Shape;75;p16"/>
          <p:cNvSpPr/>
          <p:nvPr/>
        </p:nvSpPr>
        <p:spPr>
          <a:xfrm>
            <a:off x="4341175" y="1406951"/>
            <a:ext cx="280287" cy="393588"/>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6017575" y="2321351"/>
            <a:ext cx="280287" cy="393588"/>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6782425" y="2132526"/>
            <a:ext cx="280287" cy="393588"/>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1706150" y="1679976"/>
            <a:ext cx="280287" cy="393588"/>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7391575" y="1738926"/>
            <a:ext cx="280287" cy="393588"/>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85" name="Google Shape;85;p17"/>
          <p:cNvSpPr txBox="1"/>
          <p:nvPr>
            <p:ph idx="4294967295" type="ctrTitle"/>
          </p:nvPr>
        </p:nvSpPr>
        <p:spPr>
          <a:xfrm>
            <a:off x="4547000" y="1100425"/>
            <a:ext cx="4150200" cy="7848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4000">
                <a:solidFill>
                  <a:schemeClr val="accent1"/>
                </a:solidFill>
              </a:rPr>
              <a:t>Data Visualization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91" name="Google Shape;91;p18"/>
          <p:cNvPicPr preferRelativeResize="0"/>
          <p:nvPr/>
        </p:nvPicPr>
        <p:blipFill>
          <a:blip r:embed="rId3">
            <a:alphaModFix/>
          </a:blip>
          <a:stretch>
            <a:fillRect/>
          </a:stretch>
        </p:blipFill>
        <p:spPr>
          <a:xfrm>
            <a:off x="2560325" y="3003725"/>
            <a:ext cx="4517150" cy="2110401"/>
          </a:xfrm>
          <a:prstGeom prst="rect">
            <a:avLst/>
          </a:prstGeom>
          <a:noFill/>
          <a:ln>
            <a:noFill/>
          </a:ln>
        </p:spPr>
      </p:pic>
      <p:sp>
        <p:nvSpPr>
          <p:cNvPr id="92" name="Google Shape;92;p18"/>
          <p:cNvSpPr txBox="1"/>
          <p:nvPr/>
        </p:nvSpPr>
        <p:spPr>
          <a:xfrm>
            <a:off x="3342825" y="2950"/>
            <a:ext cx="273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Kalam"/>
                <a:ea typeface="Kalam"/>
                <a:cs typeface="Kalam"/>
                <a:sym typeface="Kalam"/>
              </a:rPr>
              <a:t>Annual CO2 Emissions </a:t>
            </a:r>
            <a:endParaRPr sz="1800">
              <a:solidFill>
                <a:schemeClr val="accent1"/>
              </a:solidFill>
              <a:latin typeface="Kalam"/>
              <a:ea typeface="Kalam"/>
              <a:cs typeface="Kalam"/>
              <a:sym typeface="Kalam"/>
            </a:endParaRPr>
          </a:p>
        </p:txBody>
      </p:sp>
      <p:sp>
        <p:nvSpPr>
          <p:cNvPr id="93" name="Google Shape;93;p18"/>
          <p:cNvSpPr txBox="1"/>
          <p:nvPr/>
        </p:nvSpPr>
        <p:spPr>
          <a:xfrm>
            <a:off x="3088175" y="2492375"/>
            <a:ext cx="355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Kalam"/>
                <a:ea typeface="Kalam"/>
                <a:cs typeface="Kalam"/>
                <a:sym typeface="Kalam"/>
              </a:rPr>
              <a:t>Electricity Generation from Solar</a:t>
            </a:r>
            <a:endParaRPr>
              <a:latin typeface="Merriweather"/>
              <a:ea typeface="Merriweather"/>
              <a:cs typeface="Merriweather"/>
              <a:sym typeface="Merriweather"/>
            </a:endParaRPr>
          </a:p>
        </p:txBody>
      </p:sp>
      <p:sp>
        <p:nvSpPr>
          <p:cNvPr id="94" name="Google Shape;94;p18"/>
          <p:cNvSpPr txBox="1"/>
          <p:nvPr/>
        </p:nvSpPr>
        <p:spPr>
          <a:xfrm>
            <a:off x="6741450" y="1532950"/>
            <a:ext cx="2402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Kalam"/>
                <a:ea typeface="Kalam"/>
                <a:cs typeface="Kalam"/>
                <a:sym typeface="Kalam"/>
              </a:rPr>
              <a:t>Correlation</a:t>
            </a:r>
            <a:endParaRPr sz="1500">
              <a:solidFill>
                <a:schemeClr val="accent1"/>
              </a:solidFill>
              <a:latin typeface="Kalam"/>
              <a:ea typeface="Kalam"/>
              <a:cs typeface="Kalam"/>
              <a:sym typeface="Kalam"/>
            </a:endParaRPr>
          </a:p>
          <a:p>
            <a:pPr indent="0" lvl="0" marL="0" rtl="0" algn="l">
              <a:spcBef>
                <a:spcPts val="0"/>
              </a:spcBef>
              <a:spcAft>
                <a:spcPts val="0"/>
              </a:spcAft>
              <a:buNone/>
            </a:pPr>
            <a:r>
              <a:rPr lang="en" sz="1500">
                <a:solidFill>
                  <a:schemeClr val="accent1"/>
                </a:solidFill>
                <a:latin typeface="Kalam"/>
                <a:ea typeface="Kalam"/>
                <a:cs typeface="Kalam"/>
                <a:sym typeface="Kalam"/>
              </a:rPr>
              <a:t>(after log transformation): 0.961</a:t>
            </a:r>
            <a:endParaRPr sz="1100">
              <a:latin typeface="Merriweather"/>
              <a:ea typeface="Merriweather"/>
              <a:cs typeface="Merriweather"/>
              <a:sym typeface="Merriweather"/>
            </a:endParaRPr>
          </a:p>
        </p:txBody>
      </p:sp>
      <p:pic>
        <p:nvPicPr>
          <p:cNvPr id="95" name="Google Shape;95;p18"/>
          <p:cNvPicPr preferRelativeResize="0"/>
          <p:nvPr/>
        </p:nvPicPr>
        <p:blipFill>
          <a:blip r:embed="rId4">
            <a:alphaModFix/>
          </a:blip>
          <a:stretch>
            <a:fillRect/>
          </a:stretch>
        </p:blipFill>
        <p:spPr>
          <a:xfrm>
            <a:off x="2735388" y="545075"/>
            <a:ext cx="4006064" cy="172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01" name="Google Shape;101;p19" title="222.mov">
            <a:hlinkClick r:id="rId3"/>
          </p:cNvPr>
          <p:cNvPicPr preferRelativeResize="0"/>
          <p:nvPr/>
        </p:nvPicPr>
        <p:blipFill>
          <a:blip r:embed="rId4">
            <a:alphaModFix/>
          </a:blip>
          <a:stretch>
            <a:fillRect/>
          </a:stretch>
        </p:blipFill>
        <p:spPr>
          <a:xfrm>
            <a:off x="3114750" y="709550"/>
            <a:ext cx="4572000" cy="3429000"/>
          </a:xfrm>
          <a:prstGeom prst="rect">
            <a:avLst/>
          </a:prstGeom>
          <a:noFill/>
          <a:ln>
            <a:noFill/>
          </a:ln>
        </p:spPr>
      </p:pic>
      <p:sp>
        <p:nvSpPr>
          <p:cNvPr id="102" name="Google Shape;102;p19"/>
          <p:cNvSpPr txBox="1"/>
          <p:nvPr/>
        </p:nvSpPr>
        <p:spPr>
          <a:xfrm>
            <a:off x="2679350" y="20450"/>
            <a:ext cx="5489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800">
                <a:solidFill>
                  <a:schemeClr val="accent1"/>
                </a:solidFill>
                <a:latin typeface="Kalam"/>
                <a:ea typeface="Kalam"/>
                <a:cs typeface="Kalam"/>
                <a:sym typeface="Kalam"/>
              </a:rPr>
              <a:t>Annual Change of solar power generation by country </a:t>
            </a:r>
            <a:endParaRPr sz="1800">
              <a:solidFill>
                <a:schemeClr val="accent1"/>
              </a:solidFill>
              <a:latin typeface="Kalam"/>
              <a:ea typeface="Kalam"/>
              <a:cs typeface="Kalam"/>
              <a:sym typeface="Kalam"/>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2" type="sldNum"/>
          </p:nvPr>
        </p:nvSpPr>
        <p:spPr>
          <a:xfrm>
            <a:off x="152409" y="4749901"/>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8" name="Google Shape;108;p20"/>
          <p:cNvSpPr txBox="1"/>
          <p:nvPr>
            <p:ph idx="4294967295" type="ctrTitle"/>
          </p:nvPr>
        </p:nvSpPr>
        <p:spPr>
          <a:xfrm>
            <a:off x="4547000" y="1100425"/>
            <a:ext cx="4150200" cy="7848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4000">
                <a:solidFill>
                  <a:schemeClr val="accent1"/>
                </a:solidFill>
              </a:rPr>
              <a:t>Data Interpretation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